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1"/>
  </p:notesMasterIdLst>
  <p:handoutMasterIdLst>
    <p:handoutMasterId r:id="rId4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84" r:id="rId20"/>
    <p:sldId id="269" r:id="rId21"/>
    <p:sldId id="304" r:id="rId22"/>
    <p:sldId id="305" r:id="rId23"/>
    <p:sldId id="307" r:id="rId24"/>
    <p:sldId id="306" r:id="rId25"/>
    <p:sldId id="333" r:id="rId26"/>
    <p:sldId id="334" r:id="rId27"/>
    <p:sldId id="294" r:id="rId28"/>
    <p:sldId id="296" r:id="rId29"/>
    <p:sldId id="318" r:id="rId30"/>
    <p:sldId id="319" r:id="rId31"/>
    <p:sldId id="321" r:id="rId32"/>
    <p:sldId id="322" r:id="rId33"/>
    <p:sldId id="323" r:id="rId34"/>
    <p:sldId id="324" r:id="rId35"/>
    <p:sldId id="288" r:id="rId36"/>
    <p:sldId id="289" r:id="rId37"/>
    <p:sldId id="320" r:id="rId38"/>
    <p:sldId id="274" r:id="rId39"/>
    <p:sldId id="329" r:id="rId4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96975" autoAdjust="0"/>
  </p:normalViewPr>
  <p:slideViewPr>
    <p:cSldViewPr snapToGrid="0" snapToObjects="1">
      <p:cViewPr varScale="1">
        <p:scale>
          <a:sx n="68" d="100"/>
          <a:sy n="68" d="100"/>
        </p:scale>
        <p:origin x="990" y="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handoutMaster" Target="handoutMasters/handoutMaster1.xml"/><Relationship Id="rId47"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commentAuthors" Target="commentAuthors.xml"/><Relationship Id="rId48"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4/12/2023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png>
</file>

<file path=ppt/media/image26.png>
</file>

<file path=ppt/media/image27.jpeg>
</file>

<file path=ppt/media/image28.png>
</file>

<file path=ppt/media/image29.png>
</file>

<file path=ppt/media/image3.png>
</file>

<file path=ppt/media/image30.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4/12/2023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20" y="4891899"/>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Chukwuemeka Okoli</a:t>
            </a:r>
          </a:p>
          <a:p>
            <a:r>
              <a:rPr lang="en-US" dirty="0">
                <a:solidFill>
                  <a:schemeClr val="bg2"/>
                </a:solidFill>
                <a:latin typeface="Abadi" panose="020B0604020104020204" pitchFamily="34" charset="0"/>
                <a:ea typeface="SF Pro" pitchFamily="2" charset="0"/>
                <a:cs typeface="SF Pro" pitchFamily="2" charset="0"/>
              </a:rPr>
              <a:t>2</a:t>
            </a:r>
            <a:r>
              <a:rPr lang="en-US" baseline="30000" dirty="0">
                <a:solidFill>
                  <a:schemeClr val="bg2"/>
                </a:solidFill>
                <a:latin typeface="Abadi" panose="020B0604020104020204" pitchFamily="34" charset="0"/>
                <a:ea typeface="SF Pro" pitchFamily="2" charset="0"/>
                <a:cs typeface="SF Pro" pitchFamily="2" charset="0"/>
              </a:rPr>
              <a:t>nd</a:t>
            </a:r>
            <a:r>
              <a:rPr lang="en-US" dirty="0">
                <a:solidFill>
                  <a:schemeClr val="bg2"/>
                </a:solidFill>
                <a:latin typeface="Abadi" panose="020B0604020104020204" pitchFamily="34" charset="0"/>
                <a:ea typeface="SF Pro" pitchFamily="2" charset="0"/>
                <a:cs typeface="SF Pro" pitchFamily="2" charset="0"/>
              </a:rPr>
              <a:t> December 2021</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marL="0" indent="0">
              <a:buNone/>
            </a:pP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bg2">
                    <a:lumMod val="50000"/>
                  </a:schemeClr>
                </a:solidFill>
                <a:latin typeface="Abadi"/>
              </a:rPr>
              <a:t>We explored the data by visualizing the relationship between flight number and launch Site, payload and launch site, success rate of each orbit type, flight number and orbit type, the launch success yearly </a:t>
            </a:r>
            <a:r>
              <a:rPr lang="en-US" sz="2200" dirty="0">
                <a:solidFill>
                  <a:schemeClr val="accent3">
                    <a:lumMod val="25000"/>
                  </a:schemeClr>
                </a:solidFill>
                <a:latin typeface="Abadi"/>
              </a:rPr>
              <a:t>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65167" y="1433932"/>
            <a:ext cx="4476263" cy="29060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9867" y="3661721"/>
            <a:ext cx="4373703" cy="29880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000" dirty="0">
                <a:solidFill>
                  <a:schemeClr val="accent3">
                    <a:lumMod val="25000"/>
                  </a:schemeClr>
                </a:solidFill>
                <a:latin typeface="Abadi"/>
              </a:rPr>
              <a:t>We loaded the SpaceX dataset into a PostgreSQL database without leaving the </a:t>
            </a:r>
            <a:r>
              <a:rPr lang="en-US" sz="2000" dirty="0" err="1">
                <a:solidFill>
                  <a:schemeClr val="accent3">
                    <a:lumMod val="25000"/>
                  </a:schemeClr>
                </a:solidFill>
                <a:latin typeface="Abadi"/>
              </a:rPr>
              <a:t>jupyter</a:t>
            </a:r>
            <a:r>
              <a:rPr lang="en-US" sz="2000" dirty="0">
                <a:solidFill>
                  <a:schemeClr val="accent3">
                    <a:lumMod val="25000"/>
                  </a:schemeClr>
                </a:solidFill>
                <a:latin typeface="Abadi"/>
              </a:rPr>
              <a:t> notebook.</a:t>
            </a:r>
          </a:p>
          <a:p>
            <a:pPr>
              <a:lnSpc>
                <a:spcPct val="100000"/>
              </a:lnSpc>
              <a:spcBef>
                <a:spcPts val="1400"/>
              </a:spcBef>
            </a:pPr>
            <a:r>
              <a:rPr lang="en-US" sz="2000" dirty="0">
                <a:solidFill>
                  <a:schemeClr val="accent3">
                    <a:lumMod val="25000"/>
                  </a:schemeClr>
                </a:solidFill>
                <a:latin typeface="Abadi"/>
              </a:rPr>
              <a:t>We applied EDA with SQL to get insight from the data. We wrote queries to find out the results to some </a:t>
            </a:r>
            <a:r>
              <a:rPr lang="en-US" sz="2000" dirty="0" err="1">
                <a:solidFill>
                  <a:schemeClr val="accent3">
                    <a:lumMod val="25000"/>
                  </a:schemeClr>
                </a:solidFill>
                <a:latin typeface="Abadi"/>
              </a:rPr>
              <a:t>questions.Some</a:t>
            </a:r>
            <a:r>
              <a:rPr lang="en-US" sz="2000" dirty="0">
                <a:solidFill>
                  <a:schemeClr val="accent3">
                    <a:lumMod val="25000"/>
                  </a:schemeClr>
                </a:solidFill>
                <a:latin typeface="Abadi"/>
              </a:rPr>
              <a:t> of them are mentioned below.</a:t>
            </a:r>
          </a:p>
          <a:p>
            <a:pPr marL="0" indent="0">
              <a:lnSpc>
                <a:spcPct val="100000"/>
              </a:lnSpc>
              <a:spcBef>
                <a:spcPts val="1400"/>
              </a:spcBef>
              <a:buNone/>
            </a:pPr>
            <a:r>
              <a:rPr lang="en-US" sz="2000" dirty="0">
                <a:solidFill>
                  <a:schemeClr val="bg2">
                    <a:lumMod val="50000"/>
                  </a:schemeClr>
                </a:solidFill>
                <a:latin typeface="Abadi"/>
              </a:rPr>
              <a:t>        -  The names of unique launch sites in the space mission.</a:t>
            </a:r>
          </a:p>
          <a:p>
            <a:pPr lvl="1">
              <a:lnSpc>
                <a:spcPct val="100000"/>
              </a:lnSpc>
              <a:spcBef>
                <a:spcPts val="1400"/>
              </a:spcBef>
              <a:buFontTx/>
              <a:buChar char="-"/>
            </a:pPr>
            <a:r>
              <a:rPr lang="en-US" sz="20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20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20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2000" dirty="0">
                <a:solidFill>
                  <a:schemeClr val="bg2">
                    <a:lumMod val="50000"/>
                  </a:schemeClr>
                </a:solidFill>
                <a:latin typeface="Abadi"/>
              </a:rPr>
              <a:t>The failed landing outcomes in drone ship, their booster version and launch site names</a:t>
            </a:r>
            <a:r>
              <a:rPr lang="en-US" sz="1700" dirty="0">
                <a:solidFill>
                  <a:schemeClr val="bg2">
                    <a:lumMod val="50000"/>
                  </a:schemeClr>
                </a:solidFill>
                <a:latin typeface="Abadi"/>
              </a:rPr>
              <a:t>.</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We marked all launch sites, and added map objects such as markers, circles, lines to mark the success or failure of stage 1 landing for each site on the folium map, where green and red </a:t>
            </a:r>
            <a:r>
              <a:rPr lang="en-US" sz="2000" dirty="0" err="1">
                <a:solidFill>
                  <a:schemeClr val="accent3">
                    <a:lumMod val="25000"/>
                  </a:schemeClr>
                </a:solidFill>
                <a:latin typeface="Abadi" panose="020B0604020104020204" pitchFamily="34" charset="0"/>
              </a:rPr>
              <a:t>colours</a:t>
            </a:r>
            <a:r>
              <a:rPr lang="en-US" sz="2000" dirty="0">
                <a:solidFill>
                  <a:schemeClr val="accent3">
                    <a:lumMod val="25000"/>
                  </a:schemeClr>
                </a:solidFill>
                <a:latin typeface="Abadi" panose="020B0604020104020204" pitchFamily="34" charset="0"/>
              </a:rPr>
              <a:t> represented success and failure respectively.</a:t>
            </a:r>
          </a:p>
          <a:p>
            <a:pPr>
              <a:lnSpc>
                <a:spcPct val="100000"/>
              </a:lnSpc>
              <a:spcBef>
                <a:spcPts val="1400"/>
              </a:spcBef>
            </a:pPr>
            <a:r>
              <a:rPr lang="en-US" sz="20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0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0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20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2000" dirty="0">
                <a:solidFill>
                  <a:schemeClr val="bg2">
                    <a:lumMod val="50000"/>
                  </a:schemeClr>
                </a:solidFill>
                <a:latin typeface="Abadi" panose="020B0604020104020204" pitchFamily="34" charset="0"/>
              </a:rPr>
              <a:t>Do launch sites keep certain distance away from cities</a:t>
            </a:r>
            <a:r>
              <a:rPr lang="en-US" sz="1800" dirty="0">
                <a:solidFill>
                  <a:schemeClr val="bg2">
                    <a:lumMod val="50000"/>
                  </a:schemeClr>
                </a:solidFill>
                <a:latin typeface="Abadi" panose="020B0604020104020204" pitchFamily="34" charset="0"/>
              </a:rPr>
              <a:t>.</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marL="0" indent="0">
              <a:buNone/>
            </a:pP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marL="0" indent="0">
              <a:buNone/>
            </a:pP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1424353"/>
            <a:ext cx="10592999" cy="1529861"/>
          </a:xfrm>
          <a:prstGeom prst="rect">
            <a:avLst/>
          </a:prstGeom>
        </p:spPr>
        <p:txBody>
          <a:bodyPr>
            <a:normAutofit fontScale="55000" lnSpcReduction="20000"/>
          </a:bodyPr>
          <a:lstStyle/>
          <a:p>
            <a:pPr>
              <a:lnSpc>
                <a:spcPct val="100000"/>
              </a:lnSpc>
              <a:spcBef>
                <a:spcPts val="1400"/>
              </a:spcBef>
            </a:pPr>
            <a:r>
              <a:rPr lang="en-US" sz="3600" dirty="0">
                <a:solidFill>
                  <a:schemeClr val="bg2">
                    <a:lumMod val="50000"/>
                  </a:schemeClr>
                </a:solidFill>
                <a:latin typeface="Abadi" panose="020B0604020104020204" pitchFamily="34" charset="0"/>
              </a:rPr>
              <a:t>From the plot, we found that the larger the flight amount at a launch site, the greater the success rate at a launch site.(This may be because the more number of times you carry out the same task , the more better you become at it)</a:t>
            </a:r>
          </a:p>
          <a:p>
            <a:pPr>
              <a:lnSpc>
                <a:spcPct val="100000"/>
              </a:lnSpc>
              <a:spcBef>
                <a:spcPts val="1400"/>
              </a:spcBef>
            </a:pPr>
            <a:r>
              <a:rPr lang="en-US" sz="3600" dirty="0">
                <a:solidFill>
                  <a:schemeClr val="bg2">
                    <a:lumMod val="50000"/>
                  </a:schemeClr>
                </a:solidFill>
                <a:latin typeface="Abadi" panose="020B0604020104020204" pitchFamily="34" charset="0"/>
              </a:rPr>
              <a:t>We can also observe that KSC LC 39A  and VAPB SLC  4E were not used initially. Therefore they have a higher success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864973" y="3521150"/>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0" y="0"/>
            <a:ext cx="4330840" cy="69333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400" kern="1200" dirty="0">
                <a:solidFill>
                  <a:srgbClr val="0B49CB"/>
                </a:solidFill>
                <a:latin typeface="Abadi" panose="020B0604020104020204" pitchFamily="34" charset="0"/>
                <a:ea typeface="+mj-ea"/>
                <a:cs typeface="+mj-cs"/>
              </a:rPr>
              <a:t>Payload vs. </a:t>
            </a:r>
            <a:r>
              <a:rPr lang="en-US" sz="2400" dirty="0">
                <a:solidFill>
                  <a:srgbClr val="0B49CB"/>
                </a:solidFill>
                <a:latin typeface="Abadi" panose="020B0604020104020204" pitchFamily="34" charset="0"/>
                <a:ea typeface="+mj-ea"/>
                <a:cs typeface="+mj-cs"/>
              </a:rPr>
              <a:t>Flight Number</a:t>
            </a:r>
            <a:endParaRPr lang="en-US" sz="2400" kern="1200" dirty="0">
              <a:solidFill>
                <a:srgbClr val="0B49CB"/>
              </a:solidFill>
              <a:latin typeface="Abadi" panose="020B0604020104020204" pitchFamily="34" charset="0"/>
              <a:ea typeface="+mj-ea"/>
              <a:cs typeface="+mj-cs"/>
            </a:endParaRPr>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18</a:t>
            </a:fld>
            <a:endParaRPr lang="en-US" sz="1200">
              <a:solidFill>
                <a:schemeClr val="tx1">
                  <a:tint val="75000"/>
                </a:schemeClr>
              </a:solidFill>
              <a:latin typeface="+mn-lt"/>
            </a:endParaRP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36915" y="3089441"/>
            <a:ext cx="10304236" cy="21373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descr="C:\Users\Pc\AppData\Local\Microsoft\Windows\INetCache\IE\R7YMCYQU\1352412597[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06333" y="613285"/>
            <a:ext cx="1436915" cy="143691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186781" y="931634"/>
            <a:ext cx="7018268" cy="400110"/>
          </a:xfrm>
          <a:prstGeom prst="rect">
            <a:avLst/>
          </a:prstGeom>
          <a:noFill/>
        </p:spPr>
        <p:txBody>
          <a:bodyPr wrap="none" rtlCol="0">
            <a:spAutoFit/>
          </a:bodyPr>
          <a:lstStyle/>
          <a:p>
            <a:r>
              <a:rPr lang="en-US" sz="2000" dirty="0">
                <a:solidFill>
                  <a:schemeClr val="bg2">
                    <a:lumMod val="50000"/>
                  </a:schemeClr>
                </a:solidFill>
                <a:latin typeface="Abadi"/>
              </a:rPr>
              <a:t>As the Payload mass </a:t>
            </a:r>
            <a:r>
              <a:rPr lang="en-US" sz="2000" dirty="0" err="1">
                <a:solidFill>
                  <a:schemeClr val="bg2">
                    <a:lumMod val="50000"/>
                  </a:schemeClr>
                </a:solidFill>
                <a:latin typeface="Abadi"/>
              </a:rPr>
              <a:t>Increases.the</a:t>
            </a:r>
            <a:r>
              <a:rPr lang="en-US" sz="2000" dirty="0">
                <a:solidFill>
                  <a:schemeClr val="bg2">
                    <a:lumMod val="50000"/>
                  </a:schemeClr>
                </a:solidFill>
                <a:latin typeface="Abadi"/>
              </a:rPr>
              <a:t> success rate increases .</a:t>
            </a:r>
          </a:p>
        </p:txBody>
      </p:sp>
    </p:spTree>
    <p:extLst>
      <p:ext uri="{BB962C8B-B14F-4D97-AF65-F5344CB8AC3E}">
        <p14:creationId xmlns:p14="http://schemas.microsoft.com/office/powerpoint/2010/main" val="386978923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S-L1, GEO, HEO, SSO, had the highest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3990" y="1980066"/>
            <a:ext cx="5486400" cy="3648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00901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bg2">
                    <a:lumMod val="50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solidFill>
                  <a:schemeClr val="bg2">
                    <a:lumMod val="50000"/>
                  </a:schemeClr>
                </a:solidFill>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22</a:t>
            </a:fld>
            <a:endParaRPr lang="en-US" sz="1200">
              <a:solidFill>
                <a:schemeClr val="tx1">
                  <a:tint val="75000"/>
                </a:schemeClr>
              </a:solidFill>
              <a:latin typeface="+mn-lt"/>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61465" y="1782981"/>
            <a:ext cx="5457825" cy="3543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descr="C:\Users\Pc\AppData\Local\Microsoft\Windows\INetCache\IE\2I86YH7P\16621-illustration-of-a-rocket-pv[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97122" y="3248144"/>
            <a:ext cx="944469" cy="9444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81023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Important Outcomes</a:t>
            </a:r>
            <a:r>
              <a:rPr kumimoji="0" lang="en-US" sz="3700" b="0" i="0" u="none" strike="noStrike" kern="1200" cap="none" spc="0" normalizeH="0" noProof="0" dirty="0">
                <a:ln>
                  <a:noFill/>
                </a:ln>
                <a:solidFill>
                  <a:srgbClr val="0B49CB"/>
                </a:solidFill>
                <a:effectLst/>
                <a:uLnTx/>
                <a:uFillTx/>
                <a:latin typeface="Abadi"/>
                <a:ea typeface="+mn-ea"/>
                <a:cs typeface="+mn-cs"/>
              </a:rPr>
              <a:t> of SQL queries:</a:t>
            </a:r>
            <a:endParaRPr kumimoji="0" lang="en-US" sz="3700" b="0" i="0" u="none" strike="noStrike" kern="1200" cap="none" spc="0" normalizeH="0" baseline="0" noProof="0" dirty="0">
              <a:ln>
                <a:noFill/>
              </a:ln>
              <a:solidFill>
                <a:srgbClr val="0B49CB"/>
              </a:solidFill>
              <a:effectLst/>
              <a:uLnTx/>
              <a:uFillTx/>
              <a:latin typeface="Abadi"/>
              <a:ea typeface="+mn-ea"/>
              <a:cs typeface="+mn-cs"/>
            </a:endParaRP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8" y="1782981"/>
            <a:ext cx="9251159" cy="4393982"/>
          </a:xfrm>
          <a:prstGeom prst="rect">
            <a:avLst/>
          </a:prstGeom>
        </p:spPr>
        <p:txBody>
          <a:bodyPr vert="horz" lIns="91440" tIns="45720" rIns="91440" bIns="45720" rtlCol="0">
            <a:normAutofit/>
          </a:bodyPr>
          <a:lstStyle/>
          <a:p>
            <a:pPr>
              <a:spcBef>
                <a:spcPts val="1400"/>
              </a:spcBef>
            </a:pPr>
            <a:r>
              <a:rPr lang="en-US" sz="2000" dirty="0">
                <a:latin typeface="Abadi"/>
              </a:rPr>
              <a:t>4 unique launch site names.</a:t>
            </a:r>
          </a:p>
          <a:p>
            <a:pPr>
              <a:spcBef>
                <a:spcPts val="1400"/>
              </a:spcBef>
            </a:pPr>
            <a:r>
              <a:rPr lang="en-US" sz="2000" dirty="0">
                <a:latin typeface="Abadi"/>
              </a:rPr>
              <a:t>Total Payload carried by boosters from NASA is 44596 kg.</a:t>
            </a:r>
          </a:p>
          <a:p>
            <a:pPr>
              <a:spcBef>
                <a:spcPts val="1400"/>
              </a:spcBef>
            </a:pPr>
            <a:r>
              <a:rPr lang="en-US" sz="2000" dirty="0">
                <a:latin typeface="Abadi" panose="020B0604020104020204" pitchFamily="34" charset="0"/>
              </a:rPr>
              <a:t>The  average payload mass carried by booster version F9 v1.1 </a:t>
            </a:r>
            <a:r>
              <a:rPr lang="en-US" sz="2000" dirty="0">
                <a:latin typeface="Abadi"/>
              </a:rPr>
              <a:t>as 2534.66kg</a:t>
            </a:r>
          </a:p>
          <a:p>
            <a:pPr>
              <a:spcBef>
                <a:spcPts val="1400"/>
              </a:spcBef>
            </a:pPr>
            <a:r>
              <a:rPr lang="en-US" sz="2000" dirty="0">
                <a:latin typeface="Abadi" panose="020B0604020104020204" pitchFamily="34" charset="0"/>
              </a:rPr>
              <a:t>The first successful landing outcome on ground pad occurred on  1</a:t>
            </a:r>
            <a:r>
              <a:rPr lang="en-US" sz="2000" baseline="30000" dirty="0">
                <a:latin typeface="Abadi" panose="020B0604020104020204" pitchFamily="34" charset="0"/>
              </a:rPr>
              <a:t>st</a:t>
            </a:r>
            <a:r>
              <a:rPr lang="en-US" sz="2000" dirty="0">
                <a:latin typeface="Abadi" panose="020B0604020104020204" pitchFamily="34" charset="0"/>
              </a:rPr>
              <a:t> March 2013.</a:t>
            </a:r>
          </a:p>
          <a:p>
            <a:pPr>
              <a:spcBef>
                <a:spcPts val="1400"/>
              </a:spcBef>
            </a:pPr>
            <a:r>
              <a:rPr lang="en-US" sz="2000" dirty="0">
                <a:latin typeface="Abadi" panose="020B0604020104020204" pitchFamily="34" charset="0"/>
              </a:rPr>
              <a:t>We found out 4 booster versions with </a:t>
            </a:r>
            <a:r>
              <a:rPr lang="en-US" sz="2000" dirty="0" err="1">
                <a:latin typeface="Abadi" panose="020B0604020104020204" pitchFamily="34" charset="0"/>
              </a:rPr>
              <a:t>succesful</a:t>
            </a:r>
            <a:r>
              <a:rPr lang="en-US" sz="2000" dirty="0">
                <a:latin typeface="Abadi" panose="020B0604020104020204" pitchFamily="34" charset="0"/>
              </a:rPr>
              <a:t> landing which had a payload mass between 4000kg and 6000kg.</a:t>
            </a:r>
          </a:p>
          <a:p>
            <a:pPr>
              <a:spcBef>
                <a:spcPts val="1400"/>
              </a:spcBef>
            </a:pPr>
            <a:r>
              <a:rPr lang="en-US" sz="2000" dirty="0">
                <a:latin typeface="Abadi" panose="020B0604020104020204" pitchFamily="34" charset="0"/>
              </a:rPr>
              <a:t>We found out the total number of successes as 100 and the total number of failures as 1.</a:t>
            </a:r>
          </a:p>
          <a:p>
            <a:pPr>
              <a:spcBef>
                <a:spcPts val="1400"/>
              </a:spcBef>
            </a:pPr>
            <a:r>
              <a:rPr lang="en-US" sz="2000" dirty="0">
                <a:latin typeface="Abadi" panose="020B0604020104020204" pitchFamily="34" charset="0"/>
              </a:rPr>
              <a:t>We found out the booster versions for rockets carrying maximum payload.</a:t>
            </a:r>
          </a:p>
          <a:p>
            <a:pPr>
              <a:spcBef>
                <a:spcPts val="1400"/>
              </a:spcBef>
            </a:pPr>
            <a:endParaRPr lang="en-US" sz="2000" dirty="0">
              <a:latin typeface="Abadi" panose="020B0604020104020204" pitchFamily="34" charset="0"/>
            </a:endParaRPr>
          </a:p>
          <a:p>
            <a:pPr>
              <a:spcBef>
                <a:spcPts val="1400"/>
              </a:spcBef>
            </a:pPr>
            <a:endParaRPr lang="en-US" sz="2000" dirty="0">
              <a:latin typeface="Abadi" panose="020B0604020104020204" pitchFamily="34" charset="0"/>
            </a:endParaRPr>
          </a:p>
          <a:p>
            <a:pPr>
              <a:spcBef>
                <a:spcPts val="1400"/>
              </a:spcBef>
            </a:pPr>
            <a:endParaRPr lang="en-US" sz="2000" dirty="0">
              <a:latin typeface="Abadi" panose="020B0604020104020204" pitchFamily="34" charset="0"/>
            </a:endParaRPr>
          </a:p>
          <a:p>
            <a:pPr>
              <a:spcBef>
                <a:spcPts val="1400"/>
              </a:spcBef>
            </a:pPr>
            <a:endParaRPr lang="en-US" sz="2000" dirty="0">
              <a:latin typeface="Abadi" panose="020B0604020104020204" pitchFamily="34" charset="0"/>
            </a:endParaRPr>
          </a:p>
          <a:p>
            <a:pPr>
              <a:spcBef>
                <a:spcPts val="1400"/>
              </a:spcBef>
            </a:pPr>
            <a:endParaRPr lang="en-US" sz="2000" dirty="0">
              <a:latin typeface="Abadi" panose="020B0604020104020204" pitchFamily="34" charset="0"/>
            </a:endParaRPr>
          </a:p>
          <a:p>
            <a:pPr>
              <a:spcBef>
                <a:spcPts val="1400"/>
              </a:spcBef>
            </a:pPr>
            <a:endParaRPr lang="en-US" sz="2000" dirty="0">
              <a:latin typeface="Abadi"/>
            </a:endParaRPr>
          </a:p>
          <a:p>
            <a:pPr>
              <a:spcBef>
                <a:spcPts val="1400"/>
              </a:spcBef>
            </a:pPr>
            <a:endParaRPr lang="en-US" sz="2000" dirty="0">
              <a:latin typeface="Abadi"/>
            </a:endParaRPr>
          </a:p>
          <a:p>
            <a:pPr>
              <a:spcBef>
                <a:spcPts val="1400"/>
              </a:spcBef>
            </a:pPr>
            <a:endParaRPr lang="en-US" sz="2000" dirty="0">
              <a:latin typeface="Abadi"/>
            </a:endParaRPr>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9760708" y="2196715"/>
            <a:ext cx="1787824" cy="1010509"/>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25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26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27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33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1900" dirty="0">
                <a:solidFill>
                  <a:srgbClr val="0B49CB"/>
                </a:solidFill>
                <a:latin typeface="Abadi"/>
              </a:rPr>
              <a:t>Executive Summary</a:t>
            </a:r>
          </a:p>
          <a:p>
            <a:pPr>
              <a:lnSpc>
                <a:spcPct val="120000"/>
              </a:lnSpc>
              <a:spcBef>
                <a:spcPts val="1400"/>
              </a:spcBef>
            </a:pPr>
            <a:r>
              <a:rPr lang="en-US" sz="1800" dirty="0">
                <a:solidFill>
                  <a:schemeClr val="accent3">
                    <a:lumMod val="25000"/>
                  </a:schemeClr>
                </a:solidFill>
                <a:latin typeface="Abadi"/>
              </a:rPr>
              <a:t>Data collection methodology: </a:t>
            </a:r>
            <a:r>
              <a:rPr lang="en-US" sz="1800" dirty="0">
                <a:solidFill>
                  <a:schemeClr val="bg2">
                    <a:lumMod val="50000"/>
                  </a:schemeClr>
                </a:solidFill>
                <a:latin typeface="Abadi"/>
              </a:rPr>
              <a:t>Data was collected by two means: (i)using </a:t>
            </a:r>
            <a:r>
              <a:rPr lang="en-US" sz="1800" dirty="0" err="1">
                <a:solidFill>
                  <a:schemeClr val="bg2">
                    <a:lumMod val="50000"/>
                  </a:schemeClr>
                </a:solidFill>
                <a:latin typeface="Abadi"/>
              </a:rPr>
              <a:t>SpaceX</a:t>
            </a:r>
            <a:r>
              <a:rPr lang="en-US" sz="1800" dirty="0">
                <a:solidFill>
                  <a:schemeClr val="bg2">
                    <a:lumMod val="50000"/>
                  </a:schemeClr>
                </a:solidFill>
                <a:latin typeface="Abadi"/>
              </a:rPr>
              <a:t> API.(ii)web scraping from Wikipedia. </a:t>
            </a:r>
          </a:p>
          <a:p>
            <a:pPr>
              <a:lnSpc>
                <a:spcPct val="120000"/>
              </a:lnSpc>
              <a:spcBef>
                <a:spcPts val="1400"/>
              </a:spcBef>
            </a:pPr>
            <a:r>
              <a:rPr lang="en-US" sz="1800" dirty="0">
                <a:solidFill>
                  <a:schemeClr val="accent3">
                    <a:lumMod val="25000"/>
                  </a:schemeClr>
                </a:solidFill>
                <a:latin typeface="Abadi"/>
              </a:rPr>
              <a:t>Data wrangling: </a:t>
            </a:r>
            <a:r>
              <a:rPr lang="en-US" sz="1800" dirty="0">
                <a:solidFill>
                  <a:schemeClr val="bg2">
                    <a:lumMod val="50000"/>
                  </a:schemeClr>
                </a:solidFill>
                <a:latin typeface="Abadi"/>
              </a:rPr>
              <a:t>We applied One-hot encoding on categorical variables</a:t>
            </a:r>
            <a:endParaRPr lang="en-US" sz="1800" dirty="0">
              <a:solidFill>
                <a:schemeClr val="accent3">
                  <a:lumMod val="25000"/>
                </a:schemeClr>
              </a:solidFill>
              <a:latin typeface="Abadi"/>
            </a:endParaRPr>
          </a:p>
          <a:p>
            <a:pPr>
              <a:lnSpc>
                <a:spcPct val="120000"/>
              </a:lnSpc>
              <a:spcBef>
                <a:spcPts val="1400"/>
              </a:spcBef>
            </a:pPr>
            <a:r>
              <a:rPr lang="en-US" sz="1800" dirty="0">
                <a:solidFill>
                  <a:schemeClr val="accent3">
                    <a:lumMod val="25000"/>
                  </a:schemeClr>
                </a:solidFill>
                <a:latin typeface="Abadi"/>
              </a:rPr>
              <a:t>Exploratory data analysis (EDA) using visualization and SQL</a:t>
            </a:r>
          </a:p>
          <a:p>
            <a:pPr>
              <a:lnSpc>
                <a:spcPct val="120000"/>
              </a:lnSpc>
              <a:spcBef>
                <a:spcPts val="1400"/>
              </a:spcBef>
            </a:pPr>
            <a:r>
              <a:rPr lang="en-US" sz="1800" dirty="0">
                <a:solidFill>
                  <a:schemeClr val="accent3">
                    <a:lumMod val="25000"/>
                  </a:schemeClr>
                </a:solidFill>
                <a:latin typeface="Abadi"/>
              </a:rPr>
              <a:t> Interactive visual analysis using Folium and Plotly Dash</a:t>
            </a:r>
          </a:p>
          <a:p>
            <a:pPr>
              <a:lnSpc>
                <a:spcPct val="120000"/>
              </a:lnSpc>
              <a:spcBef>
                <a:spcPts val="1400"/>
              </a:spcBef>
            </a:pPr>
            <a:r>
              <a:rPr lang="en-US" sz="1800" dirty="0">
                <a:solidFill>
                  <a:schemeClr val="accent3">
                    <a:lumMod val="25000"/>
                  </a:schemeClr>
                </a:solidFill>
                <a:latin typeface="Abadi"/>
              </a:rPr>
              <a:t> Predictive analytics using classification models: </a:t>
            </a:r>
            <a:r>
              <a:rPr lang="en-US" sz="1800" dirty="0">
                <a:solidFill>
                  <a:schemeClr val="bg2">
                    <a:lumMod val="50000"/>
                  </a:schemeClr>
                </a:solidFill>
                <a:latin typeface="Abadi"/>
              </a:rPr>
              <a:t>We applied different classification models with their best </a:t>
            </a:r>
            <a:r>
              <a:rPr lang="en-US" sz="1800" dirty="0" err="1">
                <a:solidFill>
                  <a:schemeClr val="bg2">
                    <a:lumMod val="50000"/>
                  </a:schemeClr>
                </a:solidFill>
                <a:latin typeface="Abadi"/>
              </a:rPr>
              <a:t>hyperparameters</a:t>
            </a:r>
            <a:r>
              <a:rPr lang="en-US" sz="1800" dirty="0">
                <a:solidFill>
                  <a:schemeClr val="bg2">
                    <a:lumMod val="50000"/>
                  </a:schemeClr>
                </a:solidFill>
                <a:latin typeface="Abadi"/>
              </a:rPr>
              <a:t> and compared the results for different models</a:t>
            </a:r>
            <a:endParaRPr lang="en-US" sz="8800" dirty="0">
              <a:solidFill>
                <a:schemeClr val="bg2">
                  <a:lumMod val="50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marL="457200" lvl="1" indent="0" algn="just">
              <a:lnSpc>
                <a:spcPct val="100000"/>
              </a:lnSpc>
              <a:spcBef>
                <a:spcPts val="1400"/>
              </a:spcBef>
              <a:buNone/>
            </a:pPr>
            <a:r>
              <a:rPr lang="en-US" sz="1800" dirty="0">
                <a:solidFill>
                  <a:schemeClr val="accent3">
                    <a:lumMod val="25000"/>
                  </a:schemeClr>
                </a:solidFill>
                <a:latin typeface="Abadi" panose="020B0604020104020204" pitchFamily="34" charset="0"/>
              </a:rPr>
              <a:t>The following techniques were used to collect the required data:</a:t>
            </a:r>
          </a:p>
          <a:p>
            <a:pPr lvl="1" algn="just">
              <a:lnSpc>
                <a:spcPct val="100000"/>
              </a:lnSpc>
              <a:spcBef>
                <a:spcPts val="1400"/>
              </a:spcBef>
              <a:buFontTx/>
              <a:buChar char="-"/>
            </a:pPr>
            <a:r>
              <a:rPr lang="en-US" sz="1800" dirty="0">
                <a:solidFill>
                  <a:schemeClr val="bg2">
                    <a:lumMod val="50000"/>
                  </a:schemeClr>
                </a:solidFill>
                <a:latin typeface="Abadi" panose="020B0604020104020204" pitchFamily="34" charset="0"/>
              </a:rPr>
              <a:t>We collected the data using  the get request to the </a:t>
            </a:r>
            <a:r>
              <a:rPr lang="en-US" sz="1800" dirty="0" err="1">
                <a:solidFill>
                  <a:schemeClr val="bg2">
                    <a:lumMod val="50000"/>
                  </a:schemeClr>
                </a:solidFill>
                <a:latin typeface="Abadi" panose="020B0604020104020204" pitchFamily="34" charset="0"/>
              </a:rPr>
              <a:t>SpaceX</a:t>
            </a:r>
            <a:r>
              <a:rPr lang="en-US" sz="1800" dirty="0">
                <a:solidFill>
                  <a:schemeClr val="bg2">
                    <a:lumMod val="50000"/>
                  </a:schemeClr>
                </a:solidFill>
                <a:latin typeface="Abadi" panose="020B0604020104020204" pitchFamily="34" charset="0"/>
              </a:rPr>
              <a:t> </a:t>
            </a:r>
            <a:r>
              <a:rPr lang="en-US" sz="1800" dirty="0" err="1">
                <a:solidFill>
                  <a:schemeClr val="bg2">
                    <a:lumMod val="50000"/>
                  </a:schemeClr>
                </a:solidFill>
                <a:latin typeface="Abadi" panose="020B0604020104020204" pitchFamily="34" charset="0"/>
              </a:rPr>
              <a:t>API,the</a:t>
            </a:r>
            <a:r>
              <a:rPr lang="en-US" sz="1800" dirty="0">
                <a:solidFill>
                  <a:schemeClr val="bg2">
                    <a:lumMod val="50000"/>
                  </a:schemeClr>
                </a:solidFill>
                <a:latin typeface="Abadi" panose="020B0604020104020204" pitchFamily="34" charset="0"/>
              </a:rPr>
              <a:t> output of which was decoded into a </a:t>
            </a:r>
            <a:r>
              <a:rPr lang="en-US" sz="1800" dirty="0" err="1">
                <a:solidFill>
                  <a:schemeClr val="bg2">
                    <a:lumMod val="50000"/>
                  </a:schemeClr>
                </a:solidFill>
                <a:latin typeface="Abadi" panose="020B0604020104020204" pitchFamily="34" charset="0"/>
              </a:rPr>
              <a:t>Json</a:t>
            </a:r>
            <a:r>
              <a:rPr lang="en-US" sz="1800" dirty="0">
                <a:solidFill>
                  <a:schemeClr val="bg2">
                    <a:lumMod val="50000"/>
                  </a:schemeClr>
                </a:solidFill>
                <a:latin typeface="Abadi" panose="020B0604020104020204" pitchFamily="34" charset="0"/>
              </a:rPr>
              <a:t> file using .</a:t>
            </a:r>
            <a:r>
              <a:rPr lang="en-US" sz="1800" dirty="0" err="1">
                <a:solidFill>
                  <a:schemeClr val="bg2">
                    <a:lumMod val="50000"/>
                  </a:schemeClr>
                </a:solidFill>
                <a:latin typeface="Abadi" panose="020B0604020104020204" pitchFamily="34" charset="0"/>
              </a:rPr>
              <a:t>json</a:t>
            </a:r>
            <a:r>
              <a:rPr lang="en-US" sz="1800" dirty="0">
                <a:solidFill>
                  <a:schemeClr val="bg2">
                    <a:lumMod val="50000"/>
                  </a:schemeClr>
                </a:solidFill>
                <a:latin typeface="Abadi" panose="020B0604020104020204" pitchFamily="34" charset="0"/>
              </a:rPr>
              <a:t>() function. Next we turned this </a:t>
            </a:r>
            <a:r>
              <a:rPr lang="en-US" sz="1800" dirty="0" err="1">
                <a:solidFill>
                  <a:schemeClr val="bg2">
                    <a:lumMod val="50000"/>
                  </a:schemeClr>
                </a:solidFill>
                <a:latin typeface="Abadi" panose="020B0604020104020204" pitchFamily="34" charset="0"/>
              </a:rPr>
              <a:t>json</a:t>
            </a:r>
            <a:r>
              <a:rPr lang="en-US" sz="1800" dirty="0">
                <a:solidFill>
                  <a:schemeClr val="bg2">
                    <a:lumMod val="50000"/>
                  </a:schemeClr>
                </a:solidFill>
                <a:latin typeface="Abadi" panose="020B0604020104020204" pitchFamily="34" charset="0"/>
              </a:rPr>
              <a:t> output into our desired pandas </a:t>
            </a:r>
            <a:r>
              <a:rPr lang="en-US" sz="1800" dirty="0" err="1">
                <a:solidFill>
                  <a:schemeClr val="bg2">
                    <a:lumMod val="50000"/>
                  </a:schemeClr>
                </a:solidFill>
                <a:latin typeface="Abadi" panose="020B0604020104020204" pitchFamily="34" charset="0"/>
              </a:rPr>
              <a:t>dataframe</a:t>
            </a:r>
            <a:r>
              <a:rPr lang="en-US" sz="1800" dirty="0">
                <a:solidFill>
                  <a:schemeClr val="bg2">
                    <a:lumMod val="50000"/>
                  </a:schemeClr>
                </a:solidFill>
                <a:latin typeface="Abadi" panose="020B0604020104020204" pitchFamily="34" charset="0"/>
              </a:rPr>
              <a:t> using  .</a:t>
            </a:r>
            <a:r>
              <a:rPr lang="en-US" sz="1800" dirty="0" err="1">
                <a:solidFill>
                  <a:schemeClr val="bg2">
                    <a:lumMod val="50000"/>
                  </a:schemeClr>
                </a:solidFill>
                <a:latin typeface="Abadi" panose="020B0604020104020204" pitchFamily="34" charset="0"/>
              </a:rPr>
              <a:t>json_normalize</a:t>
            </a:r>
            <a:r>
              <a:rPr lang="en-US" sz="1800" dirty="0">
                <a:solidFill>
                  <a:schemeClr val="bg2">
                    <a:lumMod val="50000"/>
                  </a:schemeClr>
                </a:solidFill>
                <a:latin typeface="Abadi" panose="020B0604020104020204" pitchFamily="34" charset="0"/>
              </a:rPr>
              <a:t>().</a:t>
            </a:r>
          </a:p>
          <a:p>
            <a:pPr lvl="1" algn="just">
              <a:lnSpc>
                <a:spcPct val="100000"/>
              </a:lnSpc>
              <a:spcBef>
                <a:spcPts val="1400"/>
              </a:spcBef>
              <a:buFontTx/>
              <a:buChar char="-"/>
            </a:pPr>
            <a:r>
              <a:rPr lang="en-US" sz="1800" dirty="0">
                <a:solidFill>
                  <a:schemeClr val="bg2">
                    <a:lumMod val="50000"/>
                  </a:schemeClr>
                </a:solidFill>
                <a:latin typeface="Abadi" panose="020B0604020104020204" pitchFamily="34" charset="0"/>
              </a:rPr>
              <a:t>We then cleaned the data, checked for missing values and filled the missing values where necessary.</a:t>
            </a:r>
          </a:p>
          <a:p>
            <a:pPr lvl="1" algn="just">
              <a:lnSpc>
                <a:spcPct val="100000"/>
              </a:lnSpc>
              <a:spcBef>
                <a:spcPts val="1400"/>
              </a:spcBef>
              <a:buFontTx/>
              <a:buChar char="-"/>
            </a:pPr>
            <a:r>
              <a:rPr lang="en-US" sz="1800" dirty="0">
                <a:solidFill>
                  <a:schemeClr val="bg2">
                    <a:lumMod val="50000"/>
                  </a:schemeClr>
                </a:solidFill>
                <a:latin typeface="Abadi" panose="020B0604020104020204" pitchFamily="34" charset="0"/>
              </a:rPr>
              <a:t>In addition, we performed web scraping from Wikipedia for Falcon 9 launch records with </a:t>
            </a:r>
            <a:r>
              <a:rPr lang="en-US" sz="1800" dirty="0" err="1">
                <a:solidFill>
                  <a:schemeClr val="bg2">
                    <a:lumMod val="50000"/>
                  </a:schemeClr>
                </a:solidFill>
                <a:latin typeface="Abadi" panose="020B0604020104020204" pitchFamily="34" charset="0"/>
              </a:rPr>
              <a:t>BeautifulSoup.The</a:t>
            </a:r>
            <a:r>
              <a:rPr lang="en-US" sz="1800" dirty="0">
                <a:solidFill>
                  <a:schemeClr val="bg2">
                    <a:lumMod val="50000"/>
                  </a:schemeClr>
                </a:solidFill>
                <a:latin typeface="Abadi" panose="020B0604020104020204" pitchFamily="34" charset="0"/>
              </a:rPr>
              <a:t> objective here was to extract the launch records as HTML tables using the </a:t>
            </a:r>
            <a:r>
              <a:rPr lang="en-US" sz="1800" dirty="0" err="1">
                <a:solidFill>
                  <a:schemeClr val="bg2">
                    <a:lumMod val="50000"/>
                  </a:schemeClr>
                </a:solidFill>
                <a:latin typeface="Abadi" panose="020B0604020104020204" pitchFamily="34" charset="0"/>
              </a:rPr>
              <a:t>BeautifulSoup</a:t>
            </a:r>
            <a:r>
              <a:rPr lang="en-US" sz="1800" dirty="0">
                <a:solidFill>
                  <a:schemeClr val="bg2">
                    <a:lumMod val="50000"/>
                  </a:schemeClr>
                </a:solidFill>
                <a:latin typeface="Abadi" panose="020B0604020104020204" pitchFamily="34" charset="0"/>
              </a:rPr>
              <a:t> object and converting it into a </a:t>
            </a:r>
            <a:r>
              <a:rPr lang="en-US" sz="1800" dirty="0" err="1">
                <a:solidFill>
                  <a:schemeClr val="bg2">
                    <a:lumMod val="50000"/>
                  </a:schemeClr>
                </a:solidFill>
                <a:latin typeface="Abadi" panose="020B0604020104020204" pitchFamily="34" charset="0"/>
              </a:rPr>
              <a:t>dataframe</a:t>
            </a:r>
            <a:r>
              <a:rPr lang="en-US" sz="1800" dirty="0">
                <a:solidFill>
                  <a:schemeClr val="bg2">
                    <a:lumMod val="50000"/>
                  </a:schemeClr>
                </a:solidFill>
                <a:latin typeface="Abadi" panose="020B0604020104020204" pitchFamily="34" charset="0"/>
              </a:rPr>
              <a:t> by iterating through the different html tables.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performed data wrangling and formatting.</a:t>
            </a:r>
          </a:p>
          <a:p>
            <a:pPr marL="0" indent="0">
              <a:lnSpc>
                <a:spcPct val="100000"/>
              </a:lnSpc>
              <a:spcBef>
                <a:spcPts val="1400"/>
              </a:spcBef>
              <a:buNone/>
            </a:pPr>
            <a:r>
              <a:rPr lang="en-US" sz="2200" dirty="0">
                <a:solidFill>
                  <a:srgbClr val="1C7DDB"/>
                </a:solidFill>
                <a:latin typeface="Abadi" panose="020B0604020104020204" pitchFamily="34" charset="0"/>
              </a:rPr>
              <a:t>.</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89977" y="1800225"/>
            <a:ext cx="4795634" cy="3958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155be751-a274-42e8-93fb-f39d3b9bccc8"/>
    <ds:schemaRef ds:uri="http://purl.org/dc/elements/1.1/"/>
    <ds:schemaRef ds:uri="http://schemas.microsoft.com/office/2006/metadata/properties"/>
    <ds:schemaRef ds:uri="f80a141d-92ca-4d3d-9308-f7e7b1d44ce8"/>
    <ds:schemaRef ds:uri="http://www.w3.org/XML/1998/namespace"/>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1421</TotalTime>
  <Words>1484</Words>
  <Application>Microsoft Office PowerPoint</Application>
  <PresentationFormat>Widescreen</PresentationFormat>
  <Paragraphs>166</Paragraphs>
  <Slides>36</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36</vt:i4>
      </vt:variant>
    </vt:vector>
  </HeadingPairs>
  <TitlesOfParts>
    <vt:vector size="42" baseType="lpstr">
      <vt:lpstr>Abadi</vt:lpstr>
      <vt:lpstr>Arial</vt:lpstr>
      <vt:lpstr>Calibri</vt:lpstr>
      <vt:lpstr>Calibri Light</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HP</cp:lastModifiedBy>
  <cp:revision>208</cp:revision>
  <dcterms:created xsi:type="dcterms:W3CDTF">2021-04-29T18:58:34Z</dcterms:created>
  <dcterms:modified xsi:type="dcterms:W3CDTF">2023-04-12T15:18:24Z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